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60" r:id="rId3"/>
    <p:sldId id="259" r:id="rId4"/>
    <p:sldId id="261" r:id="rId5"/>
    <p:sldId id="264" r:id="rId6"/>
    <p:sldId id="262" r:id="rId7"/>
    <p:sldId id="263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CFA08-8F02-4FA9-AE20-A1ED9F8A065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8157E-63E0-4992-BB5E-7D223F878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7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7e1544de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b7e1544de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Portada de sección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413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7e1544de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b7e1544de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Portada de sección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5369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568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28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5779-FB6A-8D5A-D0F4-297CF08EC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B6799A-B9AC-732D-CF05-D276FBA3F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E2225-A330-1AB4-7C1D-90794966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B2145-9472-72BC-A05A-9961C5D3D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84DA9-0AF2-20BD-89EB-F66F1BC4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5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E37E-D803-FADA-B257-94D2E1C9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568EB-AE71-E860-D283-F4BB288B5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3749-C3AC-6838-04D2-DDAB3970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58A74-15F6-1CFE-8DF9-D5D5D76B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33B29-EDA9-7D2B-FECF-72418958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5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5D3C4-A226-AB21-AEC2-D43787551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B29A7-1401-4F5F-7765-F362E5F8A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9ABBC-A2CA-3B2A-4D2E-076456574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45E6C-EFEF-AC3D-77F6-4C6857F4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E1C9-FFE2-E318-C570-63A2249B7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7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t="7464" b="7515"/>
          <a:stretch/>
        </p:blipFill>
        <p:spPr>
          <a:xfrm rot="10800000" flipH="1">
            <a:off x="1" y="-24667"/>
            <a:ext cx="12192004" cy="69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3189200" y="3202267"/>
            <a:ext cx="58136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5150600" y="1467067"/>
            <a:ext cx="1890800" cy="1474800"/>
          </a:xfrm>
          <a:prstGeom prst="rect">
            <a:avLst/>
          </a:prstGeom>
          <a:solidFill>
            <a:srgbClr val="FFFAF0">
              <a:alpha val="2857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3189200" y="4938416"/>
            <a:ext cx="5813600" cy="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136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29410"/>
            <a:ext cx="12192000" cy="688741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2935800" y="2064767"/>
            <a:ext cx="6320400" cy="1002400"/>
          </a:xfrm>
          <a:prstGeom prst="rect">
            <a:avLst/>
          </a:prstGeom>
          <a:solidFill>
            <a:srgbClr val="FFFAF0">
              <a:alpha val="2857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2935800" y="3246252"/>
            <a:ext cx="6320400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077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661B-86C4-1AD2-BD04-5F2CD76D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D703-6617-84C1-9D47-A292CD55D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B959B-8B54-1893-BCF3-58DC55B2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F35AC-B428-EC54-5F62-43DA59155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5CEB-3DBD-D1CD-A017-D8EB6468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0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E5694-B6E6-D058-F602-4F014E42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21A17-F48C-15DF-E66D-8C06FC1A2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9C4D8-6C06-E76A-F075-F7C9B85C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C006E-0056-3991-93D0-82F80AEF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E380C-8E1A-1C29-878C-05C5889E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4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C2C3-12BD-E7A7-10D9-130FD58D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6E30E-8AE7-EFEE-A42D-30A57BC9C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21F17-54B0-FCF0-FED0-25BDA48D5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08EBB-2E7A-56A7-D983-D2E66ED0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6938C-99A3-A9CF-9D5A-2239AF13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F03A8-4551-378F-5204-22D0D763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0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C712-80EC-9911-C93A-E5785F40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36DD0-1505-1CD7-EF0E-D41408519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F6DD1-0F00-3304-7490-585922DBF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27665-0EA8-0A36-0058-8EFC51783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580D98-7407-C2B3-2AA2-6CBA39F8E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074B9-0CBE-CAAB-EB3A-CB673713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090728-8EF9-8A84-A760-107D35455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2717B3-EEDB-5FC6-7B48-88983B12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9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C09F-230B-8AD7-6D0C-065BA302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D9C7C-F7FC-D180-9887-C8A5F9CA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1977F-C09D-224B-A57D-39F177913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A507B-1DB0-7F50-37D6-113E23D8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3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D254F-D5E4-AB40-1834-28D18C98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72991-CFDF-50D2-FADD-DCDA08CAA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0C18F-CFC6-2A1E-E071-7ED78914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4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7A8B-28CD-CAEE-9352-D1029D25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6818B-1596-F7C3-4078-CA4D2AD78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F84E4-3928-49B3-5BAD-3E5BAB2C6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E6C41-2CE1-37BE-3999-868D342C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F9862-6B76-6AE6-13CC-39D983B8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F86E8-FA10-9C75-6E07-D0412ACB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5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7FE6-372D-E7EC-84B4-CB750F4A8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325EC4-F6BC-0F8E-2A7E-23E15EC8D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2D25D5-398A-8078-00E5-4D998EC7B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A01E4-9750-06E0-DCD3-3EC2F762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031BC-5C7F-184A-BB63-B8AB176E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0D3B2-40DF-F60B-D29E-1C27730D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9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64306-F241-5ECE-D253-5DC92709D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0955F-8A3D-4F88-8394-008E4C454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75D47-6BEE-8A5C-69DB-0CC088919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63D27-B8C1-4468-9028-16A26465407D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DCE4C-9726-3ED1-13DC-229EFCBB0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85D46-18CF-C3B1-4213-EF40FA487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E3DE8-9D10-4F1B-9353-8603CAA46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4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536633"/>
            <a:ext cx="10285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●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○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Medium"/>
              <a:buChar char="■"/>
              <a:defRPr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68999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sky, outdoor, nature, slope&#10;&#10;Description automatically generated">
            <a:extLst>
              <a:ext uri="{FF2B5EF4-FFF2-40B4-BE49-F238E27FC236}">
                <a16:creationId xmlns:a16="http://schemas.microsoft.com/office/drawing/2014/main" id="{15F8CD35-1DC1-F5E6-E088-9DB85A5FB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0" y="6057"/>
            <a:ext cx="12192000" cy="6856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5258C-AF8E-27D2-1966-41F82DDFF775}"/>
              </a:ext>
            </a:extLst>
          </p:cNvPr>
          <p:cNvSpPr txBox="1"/>
          <p:nvPr/>
        </p:nvSpPr>
        <p:spPr>
          <a:xfrm>
            <a:off x="657215" y="438580"/>
            <a:ext cx="1087757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chào!</a:t>
            </a:r>
          </a:p>
        </p:txBody>
      </p:sp>
      <p:pic>
        <p:nvPicPr>
          <p:cNvPr id="4" name="Picture 3" descr="A picture containing sky, outdoor, nature, slope&#10;&#10;Description automatically generated">
            <a:extLst>
              <a:ext uri="{FF2B5EF4-FFF2-40B4-BE49-F238E27FC236}">
                <a16:creationId xmlns:a16="http://schemas.microsoft.com/office/drawing/2014/main" id="{4B64F070-AA98-1B5E-8865-6F28271ED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364" b="97302" l="2144" r="99923">
                        <a14:foregroundMark x1="61217" y1="61022" x2="83461" y2="71929"/>
                        <a14:foregroundMark x1="64587" y1="59931" x2="94832" y2="48335"/>
                        <a14:foregroundMark x1="14510" y1="55224" x2="5551" y2="57061"/>
                        <a14:foregroundMark x1="18377" y1="81688" x2="71363" y2="81688"/>
                        <a14:foregroundMark x1="76455" y1="92939" x2="99196" y2="80999"/>
                        <a14:foregroundMark x1="77182" y1="47991" x2="77182" y2="47991"/>
                        <a14:foregroundMark x1="77182" y1="47991" x2="79594" y2="47991"/>
                        <a14:foregroundMark x1="83002" y1="46556" x2="83002" y2="46556"/>
                        <a14:foregroundMark x1="91922" y1="38921" x2="99426" y2="32778"/>
                        <a14:foregroundMark x1="99426" y1="32778" x2="99426" y2="32778"/>
                        <a14:foregroundMark x1="2182" y1="90758" x2="28063" y2="94030"/>
                        <a14:foregroundMark x1="94104" y1="37830" x2="96669" y2="26808"/>
                        <a14:foregroundMark x1="96669" y1="26808" x2="96784" y2="26579"/>
                        <a14:foregroundMark x1="86600" y1="41447" x2="86371" y2="38175"/>
                        <a14:foregroundMark x1="45712" y1="94719" x2="72818" y2="94719"/>
                        <a14:foregroundMark x1="4594" y1="97302" x2="92649" y2="97302"/>
                        <a14:foregroundMark x1="85643" y1="38175" x2="85643" y2="34960"/>
                        <a14:foregroundMark x1="90965" y1="35304" x2="91194" y2="29162"/>
                        <a14:foregroundMark x1="91194" y1="29162" x2="91194" y2="29162"/>
                        <a14:foregroundMark x1="91692" y1="28760" x2="91692" y2="24799"/>
                        <a14:foregroundMark x1="94104" y1="29851" x2="99923" y2="23364"/>
                        <a14:foregroundMark x1="97741" y1="25144" x2="95559" y2="25144"/>
                        <a14:foregroundMark x1="98698" y1="24455" x2="97741" y2="23708"/>
                        <a14:foregroundMark x1="21784" y1="84214" x2="78369" y2="76234"/>
                        <a14:foregroundMark x1="78369" y1="76234" x2="78369" y2="76234"/>
                        <a14:foregroundMark x1="89510" y1="93628" x2="58078" y2="93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-201952" y="6058"/>
            <a:ext cx="12192000" cy="6856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A863A-D8AD-E63D-920E-60B168DB9DEA}"/>
              </a:ext>
            </a:extLst>
          </p:cNvPr>
          <p:cNvSpPr txBox="1"/>
          <p:nvPr/>
        </p:nvSpPr>
        <p:spPr>
          <a:xfrm>
            <a:off x="4448174" y="196268"/>
            <a:ext cx="3295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761A77-96C9-3942-C9A8-86EA20629DE5}"/>
              </a:ext>
            </a:extLst>
          </p:cNvPr>
          <p:cNvSpPr/>
          <p:nvPr/>
        </p:nvSpPr>
        <p:spPr>
          <a:xfrm>
            <a:off x="0" y="-4787"/>
            <a:ext cx="11122702" cy="685672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E85FF-FE74-972C-10C9-242B151A1639}"/>
              </a:ext>
            </a:extLst>
          </p:cNvPr>
          <p:cNvSpPr txBox="1"/>
          <p:nvPr/>
        </p:nvSpPr>
        <p:spPr>
          <a:xfrm>
            <a:off x="5291987" y="4958114"/>
            <a:ext cx="570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effectLst>
                  <a:glow rad="177800">
                    <a:srgbClr val="7030A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GVHD: Đinh Thị Mận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86D90-906A-ACC0-5FEA-4B23DC1A6CF2}"/>
              </a:ext>
            </a:extLst>
          </p:cNvPr>
          <p:cNvSpPr txBox="1"/>
          <p:nvPr/>
        </p:nvSpPr>
        <p:spPr>
          <a:xfrm>
            <a:off x="655691" y="2146304"/>
            <a:ext cx="92725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err="1">
                <a:solidFill>
                  <a:schemeClr val="bg1"/>
                </a:solidFill>
                <a:effectLst>
                  <a:glow rad="177800">
                    <a:srgbClr val="FFFF0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8000" b="1" dirty="0">
                <a:solidFill>
                  <a:schemeClr val="bg1"/>
                </a:solidFill>
                <a:effectLst>
                  <a:glow rad="177800">
                    <a:srgbClr val="FFFF0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effectLst>
                  <a:glow rad="177800">
                    <a:srgbClr val="FFFF0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8000" b="1" dirty="0">
                <a:solidFill>
                  <a:schemeClr val="bg1"/>
                </a:solidFill>
                <a:effectLst>
                  <a:glow rad="177800">
                    <a:srgbClr val="FFFF0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effectLst>
                  <a:glow rad="177800">
                    <a:srgbClr val="FFFF0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8000" b="1" dirty="0">
                <a:solidFill>
                  <a:schemeClr val="bg1"/>
                </a:solidFill>
                <a:effectLst>
                  <a:glow rad="177800">
                    <a:srgbClr val="FFFF0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effectLst>
                  <a:glow rad="177800">
                    <a:srgbClr val="FFFF0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8000" b="1" dirty="0">
                <a:solidFill>
                  <a:schemeClr val="bg1"/>
                </a:solidFill>
                <a:effectLst>
                  <a:glow rad="177800">
                    <a:srgbClr val="FFFF0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effectLst>
                  <a:glow rad="177800">
                    <a:srgbClr val="FFFF0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8000" b="1" dirty="0">
                <a:solidFill>
                  <a:schemeClr val="bg1"/>
                </a:solidFill>
                <a:effectLst>
                  <a:glow rad="177800">
                    <a:srgbClr val="FFFF0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effectLst>
                  <a:glow rad="177800">
                    <a:srgbClr val="FFFF00">
                      <a:alpha val="84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8000" b="1" dirty="0">
              <a:solidFill>
                <a:schemeClr val="bg1"/>
              </a:solidFill>
              <a:effectLst>
                <a:glow rad="177800">
                  <a:srgbClr val="FFFF00">
                    <a:alpha val="84000"/>
                  </a:srgb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51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25 L -4.16667E-6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mph" presetSubtype="0" decel="7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2" grpId="0"/>
      <p:bldP spid="2" grpId="1"/>
      <p:bldP spid="9" grpId="0" animBg="1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A1251A0-DF13-3858-279A-A2C196F8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379" y="2283223"/>
            <a:ext cx="7367242" cy="1002400"/>
          </a:xfrm>
        </p:spPr>
        <p:txBody>
          <a:bodyPr/>
          <a:lstStyle/>
          <a:p>
            <a:r>
              <a:rPr lang="vi-VN" sz="5400" dirty="0"/>
              <a:t>TRUY VẤN DỮ LIỆU</a:t>
            </a:r>
            <a:endParaRPr lang="en-US" sz="5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593C67C-DE1E-CCA7-5B55-B193E55A0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5800" y="3572378"/>
            <a:ext cx="6320400" cy="1646400"/>
          </a:xfrm>
        </p:spPr>
        <p:txBody>
          <a:bodyPr/>
          <a:lstStyle/>
          <a:p>
            <a:r>
              <a:rPr lang="vi-VN" sz="2000" dirty="0"/>
              <a:t>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703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nature, slope&#10;&#10;Description automatically generated">
            <a:extLst>
              <a:ext uri="{FF2B5EF4-FFF2-40B4-BE49-F238E27FC236}">
                <a16:creationId xmlns:a16="http://schemas.microsoft.com/office/drawing/2014/main" id="{141E631F-2334-458E-919E-B557A66EB2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364" b="97302" l="2144" r="99923">
                        <a14:foregroundMark x1="61217" y1="61022" x2="83461" y2="71929"/>
                        <a14:foregroundMark x1="64587" y1="59931" x2="94832" y2="48335"/>
                        <a14:foregroundMark x1="14510" y1="55224" x2="5551" y2="57061"/>
                        <a14:foregroundMark x1="18377" y1="81688" x2="71363" y2="81688"/>
                        <a14:foregroundMark x1="76455" y1="92939" x2="99196" y2="80999"/>
                        <a14:foregroundMark x1="77182" y1="47991" x2="77182" y2="47991"/>
                        <a14:foregroundMark x1="77182" y1="47991" x2="79594" y2="47991"/>
                        <a14:foregroundMark x1="83002" y1="46556" x2="83002" y2="46556"/>
                        <a14:foregroundMark x1="91922" y1="38921" x2="99426" y2="32778"/>
                        <a14:foregroundMark x1="99426" y1="32778" x2="99426" y2="32778"/>
                        <a14:foregroundMark x1="2182" y1="90758" x2="28063" y2="94030"/>
                        <a14:foregroundMark x1="94104" y1="37830" x2="96669" y2="26808"/>
                        <a14:foregroundMark x1="96669" y1="26808" x2="96784" y2="26579"/>
                        <a14:foregroundMark x1="86600" y1="41447" x2="86371" y2="38175"/>
                        <a14:foregroundMark x1="45712" y1="94719" x2="72818" y2="94719"/>
                        <a14:foregroundMark x1="4594" y1="97302" x2="92649" y2="97302"/>
                        <a14:foregroundMark x1="85643" y1="38175" x2="85643" y2="34960"/>
                        <a14:foregroundMark x1="90965" y1="35304" x2="91194" y2="29162"/>
                        <a14:foregroundMark x1="91194" y1="29162" x2="91194" y2="29162"/>
                        <a14:foregroundMark x1="91692" y1="28760" x2="91692" y2="24799"/>
                        <a14:foregroundMark x1="94104" y1="29851" x2="99923" y2="23364"/>
                        <a14:foregroundMark x1="97741" y1="25144" x2="95559" y2="25144"/>
                        <a14:foregroundMark x1="98698" y1="24455" x2="97741" y2="23708"/>
                        <a14:foregroundMark x1="21784" y1="84214" x2="78369" y2="76234"/>
                        <a14:foregroundMark x1="78369" y1="76234" x2="78369" y2="76234"/>
                        <a14:foregroundMark x1="89510" y1="93628" x2="58078" y2="93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 rot="10800000">
            <a:off x="-19050" y="-189761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icture containing sky, outdoor, nature, slope&#10;&#10;Description automatically generated">
            <a:extLst>
              <a:ext uri="{FF2B5EF4-FFF2-40B4-BE49-F238E27FC236}">
                <a16:creationId xmlns:a16="http://schemas.microsoft.com/office/drawing/2014/main" id="{30148721-A7A8-376E-ACCF-2CEC2306A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364" b="97302" l="2144" r="99923">
                        <a14:foregroundMark x1="61217" y1="61022" x2="83461" y2="71929"/>
                        <a14:foregroundMark x1="64587" y1="59931" x2="94832" y2="48335"/>
                        <a14:foregroundMark x1="14510" y1="55224" x2="5551" y2="57061"/>
                        <a14:foregroundMark x1="18377" y1="81688" x2="71363" y2="81688"/>
                        <a14:foregroundMark x1="76455" y1="92939" x2="99196" y2="80999"/>
                        <a14:foregroundMark x1="77182" y1="47991" x2="77182" y2="47991"/>
                        <a14:foregroundMark x1="77182" y1="47991" x2="79594" y2="47991"/>
                        <a14:foregroundMark x1="83002" y1="46556" x2="83002" y2="46556"/>
                        <a14:foregroundMark x1="91922" y1="38921" x2="99426" y2="32778"/>
                        <a14:foregroundMark x1="99426" y1="32778" x2="99426" y2="32778"/>
                        <a14:foregroundMark x1="2182" y1="90758" x2="28063" y2="94030"/>
                        <a14:foregroundMark x1="94104" y1="37830" x2="96669" y2="26808"/>
                        <a14:foregroundMark x1="96669" y1="26808" x2="96784" y2="26579"/>
                        <a14:foregroundMark x1="86600" y1="41447" x2="86371" y2="38175"/>
                        <a14:foregroundMark x1="45712" y1="94719" x2="72818" y2="94719"/>
                        <a14:foregroundMark x1="4594" y1="97302" x2="92649" y2="97302"/>
                        <a14:foregroundMark x1="85643" y1="38175" x2="85643" y2="34960"/>
                        <a14:foregroundMark x1="90965" y1="35304" x2="91194" y2="29162"/>
                        <a14:foregroundMark x1="91194" y1="29162" x2="91194" y2="29162"/>
                        <a14:foregroundMark x1="91692" y1="28760" x2="91692" y2="24799"/>
                        <a14:foregroundMark x1="94104" y1="29851" x2="99923" y2="23364"/>
                        <a14:foregroundMark x1="97741" y1="25144" x2="95559" y2="25144"/>
                        <a14:foregroundMark x1="98698" y1="24455" x2="97741" y2="23708"/>
                        <a14:foregroundMark x1="21784" y1="84214" x2="78369" y2="76234"/>
                        <a14:foregroundMark x1="78369" y1="76234" x2="78369" y2="76234"/>
                        <a14:foregroundMark x1="89510" y1="93628" x2="58078" y2="932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38121" y="1898043"/>
            <a:ext cx="12191980" cy="685671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90EF6D-3BE5-1F0A-2736-1E218A333C27}"/>
              </a:ext>
            </a:extLst>
          </p:cNvPr>
          <p:cNvSpPr/>
          <p:nvPr/>
        </p:nvSpPr>
        <p:spPr>
          <a:xfrm>
            <a:off x="1009650" y="1340421"/>
            <a:ext cx="8763001" cy="4177159"/>
          </a:xfrm>
          <a:prstGeom prst="roundRect">
            <a:avLst>
              <a:gd name="adj" fmla="val 10282"/>
            </a:avLst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8AE5F-D4B8-F5BB-B0DE-FBE7C85D90A1}"/>
              </a:ext>
            </a:extLst>
          </p:cNvPr>
          <p:cNvSpPr txBox="1"/>
          <p:nvPr/>
        </p:nvSpPr>
        <p:spPr>
          <a:xfrm>
            <a:off x="1800225" y="1531598"/>
            <a:ext cx="42957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 sự tham gia của các thành viên: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2685F-D867-0D16-4241-413D03B5F4ED}"/>
              </a:ext>
            </a:extLst>
          </p:cNvPr>
          <p:cNvSpPr txBox="1"/>
          <p:nvPr/>
        </p:nvSpPr>
        <p:spPr>
          <a:xfrm>
            <a:off x="1800227" y="2747072"/>
            <a:ext cx="530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2001215625 – Cao Hoàng Khánh Băng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41AE8D-CF8C-3719-C5C2-80703E798E3A}"/>
              </a:ext>
            </a:extLst>
          </p:cNvPr>
          <p:cNvSpPr txBox="1"/>
          <p:nvPr/>
        </p:nvSpPr>
        <p:spPr>
          <a:xfrm>
            <a:off x="1800225" y="3193510"/>
            <a:ext cx="530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2001210622 – </a:t>
            </a:r>
            <a:r>
              <a:rPr lang="vi-V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Thị Thùy Dương</a:t>
            </a:r>
            <a:endParaRPr lang="en-US" sz="24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9F2CC-AC1A-9B1B-3FC1-5DE708F35A2B}"/>
              </a:ext>
            </a:extLst>
          </p:cNvPr>
          <p:cNvSpPr txBox="1"/>
          <p:nvPr/>
        </p:nvSpPr>
        <p:spPr>
          <a:xfrm>
            <a:off x="1800225" y="3747346"/>
            <a:ext cx="530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2001215933 - Lê Văn Lợi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07C8E5-4F5B-084F-E673-1CAB9E101FBB}"/>
              </a:ext>
            </a:extLst>
          </p:cNvPr>
          <p:cNvSpPr txBox="1"/>
          <p:nvPr/>
        </p:nvSpPr>
        <p:spPr>
          <a:xfrm>
            <a:off x="1800225" y="4248175"/>
            <a:ext cx="530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2001215963 - Vũ Văn Minh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92DDE3-6BB9-DA3D-A7C7-A829991307C3}"/>
              </a:ext>
            </a:extLst>
          </p:cNvPr>
          <p:cNvSpPr txBox="1"/>
          <p:nvPr/>
        </p:nvSpPr>
        <p:spPr>
          <a:xfrm>
            <a:off x="1800227" y="4728272"/>
            <a:ext cx="530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2001216154 - Đặng Ngọc Nguyên Thảo</a:t>
            </a:r>
          </a:p>
        </p:txBody>
      </p:sp>
    </p:spTree>
    <p:extLst>
      <p:ext uri="{BB962C8B-B14F-4D97-AF65-F5344CB8AC3E}">
        <p14:creationId xmlns:p14="http://schemas.microsoft.com/office/powerpoint/2010/main" val="198942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1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fill="hold" grpId="1" nodeType="withEffect" p14:presetBounceEnd="60000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3" fill="hold" grpId="1" nodeType="withEffect" p14:presetBounceEnd="60000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fill="hold" grpId="1" nodeType="withEffect" p14:presetBounceEnd="60000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0" dur="3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1" dur="3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4" grpId="0"/>
          <p:bldP spid="7" grpId="1" build="p"/>
          <p:bldP spid="9" grpId="1"/>
          <p:bldP spid="10" grpId="1"/>
          <p:bldP spid="11" grpId="1"/>
          <p:bldP spid="1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fill="hold" grpId="1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3" fill="hold" grpId="1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3" fill="hold" grpId="1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3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3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4" grpId="0"/>
          <p:bldP spid="7" grpId="1" build="p"/>
          <p:bldP spid="9" grpId="1"/>
          <p:bldP spid="10" grpId="1"/>
          <p:bldP spid="11" grpId="1"/>
          <p:bldP spid="12" grpId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2844516" y="1777464"/>
            <a:ext cx="6502968" cy="8741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sz="4000" dirty="0">
                <a:latin typeface="Montserrat"/>
                <a:sym typeface="Montserrat"/>
              </a:rPr>
              <a:t>CHỦ ĐỀ BÁO </a:t>
            </a:r>
            <a:r>
              <a:rPr lang="vi-VN" sz="4000" dirty="0">
                <a:latin typeface="Montserrat"/>
                <a:ea typeface="Montserrat"/>
                <a:cs typeface="Montserrat"/>
                <a:sym typeface="Montserrat"/>
              </a:rPr>
              <a:t>CÁO</a:t>
            </a:r>
            <a:endParaRPr sz="4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665501" y="2651625"/>
            <a:ext cx="10860999" cy="15547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vi-VN" sz="4800" b="1" dirty="0">
                <a:latin typeface="Montserrat"/>
                <a:sym typeface="Montserrat Black"/>
              </a:rPr>
              <a:t>Xây dựng cơ sở dữ liệu quản lí hệ thống cửa hàng Bách Hóa Xanh.</a:t>
            </a:r>
          </a:p>
        </p:txBody>
      </p:sp>
      <p:pic>
        <p:nvPicPr>
          <p:cNvPr id="2" name="Google Shape;21;p3">
            <a:extLst>
              <a:ext uri="{FF2B5EF4-FFF2-40B4-BE49-F238E27FC236}">
                <a16:creationId xmlns:a16="http://schemas.microsoft.com/office/drawing/2014/main" id="{5F8F0A2F-71B4-3DEF-3BBC-AC833BF3A7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47614">
            <a:off x="-1743536" y="4195492"/>
            <a:ext cx="4920439" cy="546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;p3">
            <a:extLst>
              <a:ext uri="{FF2B5EF4-FFF2-40B4-BE49-F238E27FC236}">
                <a16:creationId xmlns:a16="http://schemas.microsoft.com/office/drawing/2014/main" id="{6107C094-F521-9DC2-80B6-9A7CAAED44C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756100" y="-4197934"/>
            <a:ext cx="6239232" cy="58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;p3">
            <a:extLst>
              <a:ext uri="{FF2B5EF4-FFF2-40B4-BE49-F238E27FC236}">
                <a16:creationId xmlns:a16="http://schemas.microsoft.com/office/drawing/2014/main" id="{D8B185EF-E5F2-75C7-830A-81AB50D6604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94511" y="1915175"/>
            <a:ext cx="2517668" cy="2290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;p3">
            <a:extLst>
              <a:ext uri="{FF2B5EF4-FFF2-40B4-BE49-F238E27FC236}">
                <a16:creationId xmlns:a16="http://schemas.microsoft.com/office/drawing/2014/main" id="{127699F4-9A83-0B5A-37BD-83A013CA17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534159">
            <a:off x="7479554" y="-4071240"/>
            <a:ext cx="5718385" cy="661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5;p3">
            <a:extLst>
              <a:ext uri="{FF2B5EF4-FFF2-40B4-BE49-F238E27FC236}">
                <a16:creationId xmlns:a16="http://schemas.microsoft.com/office/drawing/2014/main" id="{42D3F802-ABE3-FBE5-93E0-F8EEA4B873B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3938" y="2249993"/>
            <a:ext cx="2063288" cy="229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;p3">
            <a:extLst>
              <a:ext uri="{FF2B5EF4-FFF2-40B4-BE49-F238E27FC236}">
                <a16:creationId xmlns:a16="http://schemas.microsoft.com/office/drawing/2014/main" id="{2663803F-218B-0913-1BBB-5C20414103E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2336" y="4580915"/>
            <a:ext cx="5650979" cy="539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7;p3">
            <a:extLst>
              <a:ext uri="{FF2B5EF4-FFF2-40B4-BE49-F238E27FC236}">
                <a16:creationId xmlns:a16="http://schemas.microsoft.com/office/drawing/2014/main" id="{DE276693-7B70-98B3-0E1D-45100EB83D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56990">
            <a:off x="4001436" y="-2561470"/>
            <a:ext cx="3489213" cy="387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;p3">
            <a:extLst>
              <a:ext uri="{FF2B5EF4-FFF2-40B4-BE49-F238E27FC236}">
                <a16:creationId xmlns:a16="http://schemas.microsoft.com/office/drawing/2014/main" id="{985BDA0B-287C-A90E-0219-40B6FD0EDC5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0100" y="6071400"/>
            <a:ext cx="4941797" cy="44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3;p3">
            <a:extLst>
              <a:ext uri="{FF2B5EF4-FFF2-40B4-BE49-F238E27FC236}">
                <a16:creationId xmlns:a16="http://schemas.microsoft.com/office/drawing/2014/main" id="{D48E0A25-4C9B-347B-0655-6E10AB83658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0284062">
            <a:off x="527632" y="6395177"/>
            <a:ext cx="2517668" cy="2290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3;p3">
            <a:extLst>
              <a:ext uri="{FF2B5EF4-FFF2-40B4-BE49-F238E27FC236}">
                <a16:creationId xmlns:a16="http://schemas.microsoft.com/office/drawing/2014/main" id="{FC647B7B-DDBD-3C41-CBEC-EE18716390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684337">
            <a:off x="6952685" y="5592042"/>
            <a:ext cx="2517668" cy="2290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;p3">
            <a:extLst>
              <a:ext uri="{FF2B5EF4-FFF2-40B4-BE49-F238E27FC236}">
                <a16:creationId xmlns:a16="http://schemas.microsoft.com/office/drawing/2014/main" id="{9A576B52-DE35-5D7D-8A97-8BEBC8C10BA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85045">
            <a:off x="4387012" y="6228598"/>
            <a:ext cx="2063288" cy="229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544121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-4.375E-6 0.00023 C 0.00222 -0.00903 0.00378 -0.01852 0.00638 -0.02709 C 0.00886 -0.03496 0.0224 -0.05787 0.02422 -0.06112 C 0.0254 -0.06343 0.02644 -0.06621 0.028 -0.06783 C 0.03178 -0.07153 0.03594 -0.07454 0.03946 -0.07917 C 0.04284 -0.08357 0.04506 -0.09028 0.04831 -0.09491 C 0.05105 -0.09862 0.05417 -0.10139 0.05717 -0.10394 C 0.07162 -0.11551 0.07188 -0.11459 0.08516 -0.11968 C 0.10847 -0.11829 0.13178 -0.11829 0.15508 -0.11528 C 0.16068 -0.11459 0.16615 -0.11112 0.17162 -0.10857 C 0.17553 -0.10672 0.1793 -0.10417 0.18308 -0.10162 C 0.19558 -0.09329 0.20378 -0.08704 0.21485 -0.07246 C 0.21823 -0.06783 0.22058 -0.06158 0.2237 -0.05649 C 0.22774 -0.05024 0.23217 -0.04445 0.23646 -0.03843 C 0.23894 -0.03473 0.24167 -0.03125 0.24401 -0.02709 C 0.2487 -0.01899 0.25209 -0.00764 0.25808 -0.00232 C 0.26732 0.00578 0.26368 0.00092 0.26954 0.01134 L 0.26823 0.00902 C 0.26693 0.00671 0.2655 0.00463 0.26433 0.00208 C 0.26303 -0.0007 0.26172 -0.00371 0.26055 -0.00695 C 0.25925 -0.01042 0.25808 -0.01459 0.25678 -0.01806 C 0.25495 -0.02315 0.25183 -0.0301 0.24909 -0.03403 C 0.24467 -0.04028 0.2392 -0.04468 0.23516 -0.05209 L 0.22631 -0.06783 C 0.22461 -0.07084 0.22266 -0.07338 0.22123 -0.07686 C 0.21993 -0.07987 0.21888 -0.08334 0.21732 -0.08588 C 0.21589 -0.08866 0.21407 -0.09075 0.21224 -0.0926 C 0.20287 -0.10209 0.19232 -0.11088 0.18178 -0.11528 C 0.17761 -0.1169 0.17331 -0.11667 0.16901 -0.1176 C 0.16563 -0.11899 0.16237 -0.12084 0.15886 -0.122 C 0.12904 -0.13334 0.08334 -0.11713 0.06485 -0.11528 C 0.03529 -0.09954 0.04805 -0.10487 0.0267 -0.09723 C 0.02292 -0.09352 0.01862 -0.09098 0.01524 -0.08588 C 0.01394 -0.08403 0.00756 -0.06459 0.00638 -0.06112 C 0.00508 -0.04977 0.00417 -0.0382 0.00261 -0.02709 C 0.00209 -0.02385 0.00092 -0.02107 -4.375E-6 -0.01806 L -0.00117 -0.01366 L -4.375E-6 -0.01366 " pathEditMode="relative" rAng="0" ptsTypes="AAAAAAAAAAAAAAAAAAAAAAAAAAAAAAAAAAAAA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-5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35 -0.18889 L 0.12448 -0.18889 C 0.12214 -0.1794 0.12057 -0.17014 0.11797 -0.16157 C 0.11563 -0.1537 0.10195 -0.13055 0.1 -0.12754 C 0.09896 -0.125 0.09792 -0.12268 0.09623 -0.12106 C 0.09245 -0.11713 0.08828 -0.11389 0.08503 -0.10949 C 0.08151 -0.10509 0.0793 -0.09838 0.07617 -0.09375 C 0.07344 -0.09004 0.07005 -0.08727 0.06719 -0.08472 C 0.05274 -0.07315 0.05234 -0.07407 0.03906 -0.06898 C 0.01589 -0.0706 -0.00755 -0.07037 -0.03073 -0.07338 C -0.03633 -0.07407 -0.04193 -0.07731 -0.04726 -0.08032 C -0.05104 -0.08217 -0.05508 -0.08449 -0.05859 -0.08727 C -0.07122 -0.09514 -0.07943 -0.10162 -0.09036 -0.11597 C -0.09388 -0.12083 -0.09622 -0.12708 -0.09948 -0.13217 C -0.10338 -0.13842 -0.10794 -0.14398 -0.11224 -0.15023 C -0.11458 -0.15393 -0.11745 -0.15764 -0.11953 -0.16134 C -0.12422 -0.16967 -0.12773 -0.18102 -0.13359 -0.18611 C -0.14284 -0.19444 -0.13945 -0.18981 -0.14518 -0.2 L -0.14401 -0.19792 C -0.14271 -0.1956 -0.14127 -0.19329 -0.13997 -0.19097 C -0.13867 -0.18796 -0.13737 -0.18518 -0.13633 -0.18148 C -0.13502 -0.17801 -0.13385 -0.17407 -0.13255 -0.17037 C -0.1306 -0.16551 -0.12747 -0.15833 -0.12461 -0.1544 C -0.12018 -0.14861 -0.11471 -0.14398 -0.11094 -0.1368 L -0.10208 -0.12106 C -0.10026 -0.11782 -0.09818 -0.11528 -0.09674 -0.1118 C -0.09544 -0.10903 -0.09466 -0.10532 -0.09297 -0.10278 C -0.09141 -0.1 -0.08971 -0.09792 -0.08789 -0.09606 C -0.07851 -0.0868 -0.06797 -0.07778 -0.05742 -0.07338 C -0.05325 -0.07176 -0.04896 -0.07222 -0.04453 -0.07083 C -0.04127 -0.06991 -0.03815 -0.06782 -0.03463 -0.06667 C -0.00482 -0.05509 0.04102 -0.07176 0.05938 -0.07338 C 0.08893 -0.08935 0.0763 -0.08379 0.09753 -0.09167 C 0.10143 -0.09491 0.10573 -0.09745 0.10899 -0.10278 C 0.11042 -0.10463 0.1168 -0.12384 0.11797 -0.12754 C 0.11927 -0.13889 0.12018 -0.15046 0.12175 -0.16134 C 0.12227 -0.16504 0.12331 -0.16759 0.12435 -0.1706 L 0.12552 -0.175 L 0.12435 -0.175 " pathEditMode="relative" rAng="10800000" ptsTypes="AAAAAAAAAAAAAAAAAAAAAAAAAAAAAAAAAAAAAAA">
                                      <p:cBhvr>
                                        <p:cTn id="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1" y="57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7;p3">
            <a:extLst>
              <a:ext uri="{FF2B5EF4-FFF2-40B4-BE49-F238E27FC236}">
                <a16:creationId xmlns:a16="http://schemas.microsoft.com/office/drawing/2014/main" id="{4733D4F1-49FE-0EBC-0506-4B3D5EC69F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2576884" y="-803058"/>
            <a:ext cx="5955383" cy="657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;p3">
            <a:extLst>
              <a:ext uri="{FF2B5EF4-FFF2-40B4-BE49-F238E27FC236}">
                <a16:creationId xmlns:a16="http://schemas.microsoft.com/office/drawing/2014/main" id="{423DB215-60CD-2A40-7297-C6377B32DC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60029">
            <a:off x="9845135" y="2022308"/>
            <a:ext cx="3455965" cy="36846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êu đề 4">
            <a:extLst>
              <a:ext uri="{FF2B5EF4-FFF2-40B4-BE49-F238E27FC236}">
                <a16:creationId xmlns:a16="http://schemas.microsoft.com/office/drawing/2014/main" id="{F9505FE9-C70F-9CFB-D099-1096BD50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875" y="286264"/>
            <a:ext cx="4434548" cy="1659600"/>
          </a:xfrm>
        </p:spPr>
        <p:txBody>
          <a:bodyPr/>
          <a:lstStyle/>
          <a:p>
            <a:r>
              <a:rPr lang="vi-VN" dirty="0"/>
              <a:t>CÔNG VIỆC QUẢN LÍ</a:t>
            </a:r>
            <a:endParaRPr lang="en-US" dirty="0"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1"/>
          </p:nvPr>
        </p:nvSpPr>
        <p:spPr>
          <a:xfrm>
            <a:off x="1221126" y="1987977"/>
            <a:ext cx="9749748" cy="41927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-Quản lý danh sách các nhân viên trong cửa hàng,</a:t>
            </a:r>
          </a:p>
          <a:p>
            <a:pPr algn="l">
              <a:lnSpc>
                <a:spcPct val="150000"/>
              </a:lnSpc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-Quản lý việc nhập, xuất các hàng hóa trong cửa hàng, các hóa đơn nhập hàng, hóa đơn        bán hàng và đơn đặt hàng.</a:t>
            </a:r>
          </a:p>
          <a:p>
            <a:pPr algn="l">
              <a:lnSpc>
                <a:spcPct val="150000"/>
              </a:lnSpc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-Quản lý danh sách các khách hàng và các đối tác cung cấp hàng hóa.</a:t>
            </a:r>
          </a:p>
          <a:p>
            <a:pPr algn="l">
              <a:lnSpc>
                <a:spcPct val="150000"/>
              </a:lnSpc>
            </a:pP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-Dựa theo yêu cầu của chủ đề và công việc cần quản lí </a:t>
            </a:r>
            <a:r>
              <a:rPr lang="vi-VN" sz="2000">
                <a:solidFill>
                  <a:schemeClr val="tx1"/>
                </a:solidFill>
                <a:latin typeface="Times New Roman" panose="02020603050405020304" pitchFamily="18" charset="0"/>
              </a:rPr>
              <a:t>thì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nhóm </a:t>
            </a:r>
            <a:r>
              <a:rPr lang="vi-VN" sz="2000">
                <a:solidFill>
                  <a:schemeClr val="tx1"/>
                </a:solidFill>
                <a:latin typeface="Times New Roman" panose="02020603050405020304" pitchFamily="18" charset="0"/>
              </a:rPr>
              <a:t>xác </a:t>
            </a:r>
            <a:r>
              <a:rPr lang="vi-VN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định được </a:t>
            </a:r>
            <a:r>
              <a:rPr lang="vi-VN" sz="2000">
                <a:solidFill>
                  <a:schemeClr val="tx1"/>
                </a:solidFill>
                <a:latin typeface="Times New Roman" panose="02020603050405020304" pitchFamily="18" charset="0"/>
              </a:rPr>
              <a:t>những thực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vi-VN" sz="2000">
                <a:solidFill>
                  <a:schemeClr val="tx1"/>
                </a:solidFill>
                <a:latin typeface="Times New Roman" panose="02020603050405020304" pitchFamily="18" charset="0"/>
              </a:rPr>
              <a:t>thể sau: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vi-VN" sz="2000" b="1">
                <a:solidFill>
                  <a:schemeClr val="tx1"/>
                </a:solidFill>
                <a:latin typeface="Times New Roman" panose="02020603050405020304" pitchFamily="18" charset="0"/>
              </a:rPr>
              <a:t>hách 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hàng, kho, cửa hàng, quản lý, nhân viên, sản phẩm, khuyến mãi</a:t>
            </a:r>
            <a:r>
              <a:rPr lang="vi-VN" sz="2000" b="1">
                <a:solidFill>
                  <a:schemeClr val="tx1"/>
                </a:solidFill>
                <a:latin typeface="Times New Roman" panose="02020603050405020304" pitchFamily="18" charset="0"/>
              </a:rPr>
              <a:t>, phiếu nhập</a:t>
            </a:r>
            <a:r>
              <a:rPr lang="vi-VN" sz="20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, phiếu xuất, nhà cung cấp, hóa đơn, phiếu tích điểm và các thuộc tính tương ứng với từng thực </a:t>
            </a:r>
            <a:r>
              <a:rPr lang="vi-VN" sz="2000" b="1">
                <a:solidFill>
                  <a:schemeClr val="tx1"/>
                </a:solidFill>
                <a:latin typeface="Times New Roman" panose="02020603050405020304" pitchFamily="18" charset="0"/>
              </a:rPr>
              <a:t>thể.</a:t>
            </a:r>
            <a:endParaRPr lang="en-US" sz="2000" b="1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vi-VN" sz="20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Google Shape;21;p3">
            <a:extLst>
              <a:ext uri="{FF2B5EF4-FFF2-40B4-BE49-F238E27FC236}">
                <a16:creationId xmlns:a16="http://schemas.microsoft.com/office/drawing/2014/main" id="{91A82176-8F77-B80A-3CB6-FBFB849CA7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679507">
            <a:off x="-1743536" y="4195492"/>
            <a:ext cx="4920439" cy="546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;p3">
            <a:extLst>
              <a:ext uri="{FF2B5EF4-FFF2-40B4-BE49-F238E27FC236}">
                <a16:creationId xmlns:a16="http://schemas.microsoft.com/office/drawing/2014/main" id="{4452FE8C-959C-B2EA-F564-2DF9AEB4EAE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131893">
            <a:off x="-2756100" y="-4197934"/>
            <a:ext cx="6239232" cy="583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;p3">
            <a:extLst>
              <a:ext uri="{FF2B5EF4-FFF2-40B4-BE49-F238E27FC236}">
                <a16:creationId xmlns:a16="http://schemas.microsoft.com/office/drawing/2014/main" id="{7A8A3BAB-8753-805C-BA4B-85CFC9E5679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531893">
            <a:off x="-1827338" y="1671793"/>
            <a:ext cx="3570505" cy="281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;p3">
            <a:extLst>
              <a:ext uri="{FF2B5EF4-FFF2-40B4-BE49-F238E27FC236}">
                <a16:creationId xmlns:a16="http://schemas.microsoft.com/office/drawing/2014/main" id="{EDBA3A7A-8D68-952E-A45C-ABC8ECBC913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850609">
            <a:off x="8138636" y="-14496"/>
            <a:ext cx="2578684" cy="189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;p3">
            <a:extLst>
              <a:ext uri="{FF2B5EF4-FFF2-40B4-BE49-F238E27FC236}">
                <a16:creationId xmlns:a16="http://schemas.microsoft.com/office/drawing/2014/main" id="{BB3E66DE-CE5A-3DD4-AF32-962892F3E78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327059">
            <a:off x="10436939" y="4633706"/>
            <a:ext cx="2658318" cy="330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8;p3">
            <a:extLst>
              <a:ext uri="{FF2B5EF4-FFF2-40B4-BE49-F238E27FC236}">
                <a16:creationId xmlns:a16="http://schemas.microsoft.com/office/drawing/2014/main" id="{3C228B70-2C72-49C9-507E-B5EDAC449A7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0294444">
            <a:off x="4262351" y="5602026"/>
            <a:ext cx="2967382" cy="2715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891271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74807107-5E25-732F-52BF-22C3E535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13" y="1388061"/>
            <a:ext cx="9002381" cy="5020376"/>
          </a:xfrm>
          <a:prstGeom prst="rect">
            <a:avLst/>
          </a:prstGeom>
        </p:spPr>
      </p:pic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2660775" y="122166"/>
            <a:ext cx="6320400" cy="10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dirty="0"/>
              <a:t>Mô hình ERD</a:t>
            </a:r>
            <a:endParaRPr dirty="0"/>
          </a:p>
        </p:txBody>
      </p:sp>
      <p:pic>
        <p:nvPicPr>
          <p:cNvPr id="2" name="Google Shape;21;p3">
            <a:extLst>
              <a:ext uri="{FF2B5EF4-FFF2-40B4-BE49-F238E27FC236}">
                <a16:creationId xmlns:a16="http://schemas.microsoft.com/office/drawing/2014/main" id="{7BCB7EAE-A5D2-73DC-1414-3918CE09D4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47614">
            <a:off x="2850879" y="4291472"/>
            <a:ext cx="2685400" cy="23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6;p9">
            <a:extLst>
              <a:ext uri="{FF2B5EF4-FFF2-40B4-BE49-F238E27FC236}">
                <a16:creationId xmlns:a16="http://schemas.microsoft.com/office/drawing/2014/main" id="{B9B593DF-ACF8-7420-A6B2-7376283CFB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93356" y="4696820"/>
            <a:ext cx="5945631" cy="540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5;p9">
            <a:extLst>
              <a:ext uri="{FF2B5EF4-FFF2-40B4-BE49-F238E27FC236}">
                <a16:creationId xmlns:a16="http://schemas.microsoft.com/office/drawing/2014/main" id="{EF6EC363-21CD-8F4A-CB51-34516A39E91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9843" y="6858000"/>
            <a:ext cx="2150100" cy="201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4;p9">
            <a:extLst>
              <a:ext uri="{FF2B5EF4-FFF2-40B4-BE49-F238E27FC236}">
                <a16:creationId xmlns:a16="http://schemas.microsoft.com/office/drawing/2014/main" id="{1E42A9D9-38D3-0CA4-F47F-88D3E59644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9965" y="4210433"/>
            <a:ext cx="6984069" cy="77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3;p9">
            <a:extLst>
              <a:ext uri="{FF2B5EF4-FFF2-40B4-BE49-F238E27FC236}">
                <a16:creationId xmlns:a16="http://schemas.microsoft.com/office/drawing/2014/main" id="{8F441DE0-98F1-B72A-36BE-1CDD3CEF033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49585" y="-3150426"/>
            <a:ext cx="5611329" cy="540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7;p9">
            <a:extLst>
              <a:ext uri="{FF2B5EF4-FFF2-40B4-BE49-F238E27FC236}">
                <a16:creationId xmlns:a16="http://schemas.microsoft.com/office/drawing/2014/main" id="{91165895-89D4-15B2-DC62-8CC7EB228B8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6900" y="2166383"/>
            <a:ext cx="2397873" cy="22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8;p9">
            <a:extLst>
              <a:ext uri="{FF2B5EF4-FFF2-40B4-BE49-F238E27FC236}">
                <a16:creationId xmlns:a16="http://schemas.microsoft.com/office/drawing/2014/main" id="{C67DFCB4-8A8E-E558-EFA3-1F1D60E7786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926730">
            <a:off x="8495330" y="-3871257"/>
            <a:ext cx="5394988" cy="530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9;p9">
            <a:extLst>
              <a:ext uri="{FF2B5EF4-FFF2-40B4-BE49-F238E27FC236}">
                <a16:creationId xmlns:a16="http://schemas.microsoft.com/office/drawing/2014/main" id="{2C2C21DF-4529-529C-5C20-49B82955F6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762" y="-2064922"/>
            <a:ext cx="2063288" cy="229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0;p9">
            <a:extLst>
              <a:ext uri="{FF2B5EF4-FFF2-40B4-BE49-F238E27FC236}">
                <a16:creationId xmlns:a16="http://schemas.microsoft.com/office/drawing/2014/main" id="{3699B0FB-97CA-4E4A-0482-0B2F1545E6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1720" y="2604500"/>
            <a:ext cx="2063288" cy="229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5C2A69B-651B-67DA-BD14-1AB4DF5CA5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80" y="1124566"/>
            <a:ext cx="9001125" cy="551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52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535369" y="163555"/>
            <a:ext cx="11055774" cy="10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dirty="0"/>
              <a:t>TẠO BẢNG VÀ NHẬP DỮ LIỆU</a:t>
            </a:r>
            <a:endParaRPr dirty="0"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1"/>
          </p:nvPr>
        </p:nvSpPr>
        <p:spPr>
          <a:xfrm>
            <a:off x="568113" y="1083329"/>
            <a:ext cx="11055774" cy="116370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vi-VN" dirty="0"/>
              <a:t>-Dùng lệnh CREATE TABLE và INSERT INTO .....VALUES để tạo bảng và nhập dữ liệu.</a:t>
            </a:r>
          </a:p>
          <a:p>
            <a:pPr marL="0" indent="0" algn="l"/>
            <a:endParaRPr lang="vi-VN" dirty="0"/>
          </a:p>
          <a:p>
            <a:pPr marL="0" indent="0" algn="l"/>
            <a:r>
              <a:rPr lang="vi-VN" sz="3200" dirty="0"/>
              <a:t>Kết quả:</a:t>
            </a:r>
            <a:endParaRPr sz="3200" dirty="0"/>
          </a:p>
        </p:txBody>
      </p:sp>
      <p:pic>
        <p:nvPicPr>
          <p:cNvPr id="2" name="Google Shape;21;p3">
            <a:extLst>
              <a:ext uri="{FF2B5EF4-FFF2-40B4-BE49-F238E27FC236}">
                <a16:creationId xmlns:a16="http://schemas.microsoft.com/office/drawing/2014/main" id="{7BCB7EAE-A5D2-73DC-1414-3918CE09D4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611886">
            <a:off x="-1493457" y="6439224"/>
            <a:ext cx="2685400" cy="23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6;p9">
            <a:extLst>
              <a:ext uri="{FF2B5EF4-FFF2-40B4-BE49-F238E27FC236}">
                <a16:creationId xmlns:a16="http://schemas.microsoft.com/office/drawing/2014/main" id="{B9B593DF-ACF8-7420-A6B2-7376283CFB9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46114">
            <a:off x="7882895" y="7285790"/>
            <a:ext cx="5945631" cy="540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5;p9">
            <a:extLst>
              <a:ext uri="{FF2B5EF4-FFF2-40B4-BE49-F238E27FC236}">
                <a16:creationId xmlns:a16="http://schemas.microsoft.com/office/drawing/2014/main" id="{EF6EC363-21CD-8F4A-CB51-34516A39E9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513269">
            <a:off x="11925405" y="6183490"/>
            <a:ext cx="2150100" cy="201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4;p9">
            <a:extLst>
              <a:ext uri="{FF2B5EF4-FFF2-40B4-BE49-F238E27FC236}">
                <a16:creationId xmlns:a16="http://schemas.microsoft.com/office/drawing/2014/main" id="{1E42A9D9-38D3-0CA4-F47F-88D3E59644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768379">
            <a:off x="4765389" y="6974090"/>
            <a:ext cx="4063690" cy="489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3;p9">
            <a:extLst>
              <a:ext uri="{FF2B5EF4-FFF2-40B4-BE49-F238E27FC236}">
                <a16:creationId xmlns:a16="http://schemas.microsoft.com/office/drawing/2014/main" id="{8F441DE0-98F1-B72A-36BE-1CDD3CEF03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166058">
            <a:off x="-6190796" y="-4649804"/>
            <a:ext cx="6756500" cy="7511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7;p9">
            <a:extLst>
              <a:ext uri="{FF2B5EF4-FFF2-40B4-BE49-F238E27FC236}">
                <a16:creationId xmlns:a16="http://schemas.microsoft.com/office/drawing/2014/main" id="{91165895-89D4-15B2-DC62-8CC7EB228B8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637908">
            <a:off x="-1748371" y="1805294"/>
            <a:ext cx="2397873" cy="22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8;p9">
            <a:extLst>
              <a:ext uri="{FF2B5EF4-FFF2-40B4-BE49-F238E27FC236}">
                <a16:creationId xmlns:a16="http://schemas.microsoft.com/office/drawing/2014/main" id="{C67DFCB4-8A8E-E558-EFA3-1F1D60E7786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6630734">
            <a:off x="10161357" y="-1486798"/>
            <a:ext cx="4691733" cy="433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9;p9">
            <a:extLst>
              <a:ext uri="{FF2B5EF4-FFF2-40B4-BE49-F238E27FC236}">
                <a16:creationId xmlns:a16="http://schemas.microsoft.com/office/drawing/2014/main" id="{2C2C21DF-4529-529C-5C20-49B82955F6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344" y="-2373560"/>
            <a:ext cx="2063288" cy="229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0;p9">
            <a:extLst>
              <a:ext uri="{FF2B5EF4-FFF2-40B4-BE49-F238E27FC236}">
                <a16:creationId xmlns:a16="http://schemas.microsoft.com/office/drawing/2014/main" id="{3699B0FB-97CA-4E4A-0482-0B2F1545E6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08095">
            <a:off x="-1284589" y="3990680"/>
            <a:ext cx="1601144" cy="180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D962C2D-A8FD-4789-A5D7-B77649F9EB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774" y="2561942"/>
            <a:ext cx="3456488" cy="4058325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798F41C8-1F3E-B5A3-B7C5-F824A1BF5C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9742" y="2521145"/>
            <a:ext cx="3456488" cy="4118809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DEE5AA7D-B88A-2C86-33F8-272EE947C078}"/>
              </a:ext>
            </a:extLst>
          </p:cNvPr>
          <p:cNvSpPr txBox="1"/>
          <p:nvPr/>
        </p:nvSpPr>
        <p:spPr>
          <a:xfrm>
            <a:off x="1533355" y="219695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Khách hàng</a:t>
            </a:r>
            <a:endParaRPr lang="en-US" dirty="0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D675A1E4-CC11-D81E-1E67-9232EDE0BF71}"/>
              </a:ext>
            </a:extLst>
          </p:cNvPr>
          <p:cNvSpPr txBox="1"/>
          <p:nvPr/>
        </p:nvSpPr>
        <p:spPr>
          <a:xfrm>
            <a:off x="5100366" y="204808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Kho</a:t>
            </a:r>
            <a:endParaRPr lang="en-US" dirty="0"/>
          </a:p>
        </p:txBody>
      </p: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A345ED7C-156E-DC65-EADF-43C69BABDE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6404" y="2490481"/>
            <a:ext cx="3427531" cy="4001058"/>
          </a:xfrm>
          <a:prstGeom prst="rect">
            <a:avLst/>
          </a:prstGeom>
        </p:spPr>
      </p:pic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ECBEE89B-E842-5725-E4EA-B2364154CE88}"/>
              </a:ext>
            </a:extLst>
          </p:cNvPr>
          <p:cNvSpPr txBox="1"/>
          <p:nvPr/>
        </p:nvSpPr>
        <p:spPr>
          <a:xfrm>
            <a:off x="9179310" y="209731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Cửa 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4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214D11C2-A8C1-1E9A-BEFE-AEA263BC3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0" y="778406"/>
            <a:ext cx="2014475" cy="506894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05EEDBC8-5687-15F6-1EDE-6B08766F2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488" y="778406"/>
            <a:ext cx="2410161" cy="5068942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B176F768-CB49-2F2F-744B-11D6FF90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978" y="778406"/>
            <a:ext cx="2324767" cy="5068942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746453F-EEFB-D18D-0643-F69E949481D8}"/>
              </a:ext>
            </a:extLst>
          </p:cNvPr>
          <p:cNvSpPr txBox="1"/>
          <p:nvPr/>
        </p:nvSpPr>
        <p:spPr>
          <a:xfrm>
            <a:off x="481717" y="31282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Quản lý</a:t>
            </a:r>
            <a:endParaRPr lang="en-US" dirty="0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F82826DC-6579-D632-D3F4-D1F7A9719E9E}"/>
              </a:ext>
            </a:extLst>
          </p:cNvPr>
          <p:cNvSpPr txBox="1"/>
          <p:nvPr/>
        </p:nvSpPr>
        <p:spPr>
          <a:xfrm>
            <a:off x="3634368" y="31282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Nhân viên</a:t>
            </a:r>
            <a:endParaRPr lang="en-US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A79AED4-5826-99C1-0A23-4941FACF76ED}"/>
              </a:ext>
            </a:extLst>
          </p:cNvPr>
          <p:cNvSpPr txBox="1"/>
          <p:nvPr/>
        </p:nvSpPr>
        <p:spPr>
          <a:xfrm>
            <a:off x="9633161" y="31282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Sản phẩm</a:t>
            </a:r>
            <a:endParaRPr lang="en-US" dirty="0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16C23EDB-4C7B-AB7D-7DEC-64DA79058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353" y="778406"/>
            <a:ext cx="2189747" cy="5068942"/>
          </a:xfrm>
          <a:prstGeom prst="rect">
            <a:avLst/>
          </a:prstGeom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5CA5BE7E-49AD-DBAB-57CB-79B4E3892F1A}"/>
              </a:ext>
            </a:extLst>
          </p:cNvPr>
          <p:cNvSpPr txBox="1"/>
          <p:nvPr/>
        </p:nvSpPr>
        <p:spPr>
          <a:xfrm>
            <a:off x="6633764" y="31282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Phiếu xuất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19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CC0255E1-36E2-0C02-4FC6-11080014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00100"/>
            <a:ext cx="2505041" cy="525780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2460FB11-2D03-5635-21AA-213AD9F1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26" y="800100"/>
            <a:ext cx="2038635" cy="5257800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588A472-BC43-737E-4F2F-15BF33F58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2" y="800100"/>
            <a:ext cx="2511283" cy="525780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2BF09B05-CD0C-7E51-CE17-F5B7A5CB8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223" y="800098"/>
            <a:ext cx="2505041" cy="5257802"/>
          </a:xfrm>
          <a:prstGeom prst="rect">
            <a:avLst/>
          </a:prstGeom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A8C340EC-0DFA-7A93-6CBA-0FF8E1DAC740}"/>
              </a:ext>
            </a:extLst>
          </p:cNvPr>
          <p:cNvSpPr txBox="1"/>
          <p:nvPr/>
        </p:nvSpPr>
        <p:spPr>
          <a:xfrm>
            <a:off x="9820543" y="38631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Hóa đơn</a:t>
            </a:r>
            <a:endParaRPr lang="en-US" dirty="0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BFC5637-3788-4B5E-BD40-3BBC48E9E73C}"/>
              </a:ext>
            </a:extLst>
          </p:cNvPr>
          <p:cNvSpPr txBox="1"/>
          <p:nvPr/>
        </p:nvSpPr>
        <p:spPr>
          <a:xfrm>
            <a:off x="3581400" y="37191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Phiếu nhập</a:t>
            </a:r>
            <a:endParaRPr lang="en-US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145EDFBF-7870-6444-4CB4-91C5F6A789A8}"/>
              </a:ext>
            </a:extLst>
          </p:cNvPr>
          <p:cNvSpPr txBox="1"/>
          <p:nvPr/>
        </p:nvSpPr>
        <p:spPr>
          <a:xfrm>
            <a:off x="6426997" y="38631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Khuyến mãi</a:t>
            </a:r>
            <a:endParaRPr lang="en-US" dirty="0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D1E87D81-F7C8-BE2F-57BC-848BEF1C915F}"/>
              </a:ext>
            </a:extLst>
          </p:cNvPr>
          <p:cNvSpPr txBox="1"/>
          <p:nvPr/>
        </p:nvSpPr>
        <p:spPr>
          <a:xfrm>
            <a:off x="882439" y="37191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Nhà cung cấp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7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2560B7E8-907D-8560-A9B3-7BC6F35A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40" y="1016680"/>
            <a:ext cx="2333951" cy="4824647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2025E33F-2163-515E-1EC6-CEAFAFBB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929" y="1016676"/>
            <a:ext cx="2304414" cy="4824647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847F582A-7DA5-78FF-4C38-CB8E50760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996" y="1016677"/>
            <a:ext cx="2304414" cy="4824647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153EAB3-A877-F18E-27C4-EA8FE91C2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968" y="1016680"/>
            <a:ext cx="2333951" cy="4824647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191C5D3E-3FDD-DA25-CB3A-42A4AE174C09}"/>
              </a:ext>
            </a:extLst>
          </p:cNvPr>
          <p:cNvSpPr txBox="1"/>
          <p:nvPr/>
        </p:nvSpPr>
        <p:spPr>
          <a:xfrm>
            <a:off x="978876" y="647344"/>
            <a:ext cx="200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Phiếu tích điểm</a:t>
            </a:r>
            <a:endParaRPr lang="en-US" dirty="0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76A1E099-2CDB-1550-58F9-62B4C4FAACB7}"/>
              </a:ext>
            </a:extLst>
          </p:cNvPr>
          <p:cNvSpPr txBox="1"/>
          <p:nvPr/>
        </p:nvSpPr>
        <p:spPr>
          <a:xfrm>
            <a:off x="3632415" y="647344"/>
            <a:ext cx="263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Nhân </a:t>
            </a:r>
            <a:r>
              <a:rPr lang="vi-VN" dirty="0" err="1"/>
              <a:t>viên_Khách</a:t>
            </a:r>
            <a:r>
              <a:rPr lang="vi-VN" dirty="0"/>
              <a:t> hàng</a:t>
            </a:r>
            <a:endParaRPr lang="en-US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DF2124FC-E9AD-7317-E251-753AC042BA11}"/>
              </a:ext>
            </a:extLst>
          </p:cNvPr>
          <p:cNvSpPr txBox="1"/>
          <p:nvPr/>
        </p:nvSpPr>
        <p:spPr>
          <a:xfrm>
            <a:off x="7060652" y="64734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Quản </a:t>
            </a:r>
            <a:r>
              <a:rPr lang="vi-VN" dirty="0" err="1"/>
              <a:t>lý_Kho</a:t>
            </a:r>
            <a:endParaRPr lang="en-US" dirty="0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38FFECBD-4CDF-ABEE-72D8-50D16185E4E5}"/>
              </a:ext>
            </a:extLst>
          </p:cNvPr>
          <p:cNvSpPr txBox="1"/>
          <p:nvPr/>
        </p:nvSpPr>
        <p:spPr>
          <a:xfrm>
            <a:off x="9209434" y="647344"/>
            <a:ext cx="282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Sản </a:t>
            </a:r>
            <a:r>
              <a:rPr lang="vi-VN" dirty="0" err="1"/>
              <a:t>phẩm_Nhà</a:t>
            </a:r>
            <a:r>
              <a:rPr lang="vi-VN" dirty="0"/>
              <a:t> cung cấp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8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iant Adrenal Carcinoma Case Report by Slidesgo">
  <a:themeElements>
    <a:clrScheme name="Simple Light">
      <a:dk1>
        <a:srgbClr val="FFFFFF"/>
      </a:dk1>
      <a:lt1>
        <a:srgbClr val="FC4273"/>
      </a:lt1>
      <a:dk2>
        <a:srgbClr val="3128FB"/>
      </a:dk2>
      <a:lt2>
        <a:srgbClr val="3693FB"/>
      </a:lt2>
      <a:accent1>
        <a:srgbClr val="D65C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FFFFFF"/>
    </a:dk1>
    <a:lt1>
      <a:srgbClr val="FC4273"/>
    </a:lt1>
    <a:dk2>
      <a:srgbClr val="3128FB"/>
    </a:dk2>
    <a:lt2>
      <a:srgbClr val="3693FB"/>
    </a:lt2>
    <a:accent1>
      <a:srgbClr val="D65CF8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191919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FFFFFF"/>
    </a:dk1>
    <a:lt1>
      <a:srgbClr val="FC4273"/>
    </a:lt1>
    <a:dk2>
      <a:srgbClr val="3128FB"/>
    </a:dk2>
    <a:lt2>
      <a:srgbClr val="3693FB"/>
    </a:lt2>
    <a:accent1>
      <a:srgbClr val="D65CF8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191919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288</Words>
  <Application>Microsoft Office PowerPoint</Application>
  <PresentationFormat>Widescreen</PresentationFormat>
  <Paragraphs>41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Montserrat Black</vt:lpstr>
      <vt:lpstr>Montserrat Medium</vt:lpstr>
      <vt:lpstr>Times New Roman</vt:lpstr>
      <vt:lpstr>Office Theme</vt:lpstr>
      <vt:lpstr>Giant Adrenal Carcinoma Case Report by Slidesgo</vt:lpstr>
      <vt:lpstr>PowerPoint Presentation</vt:lpstr>
      <vt:lpstr>PowerPoint Presentation</vt:lpstr>
      <vt:lpstr>CHỦ ĐỀ BÁO CÁO</vt:lpstr>
      <vt:lpstr>CÔNG VIỆC QUẢN LÍ</vt:lpstr>
      <vt:lpstr>Mô hình ERD</vt:lpstr>
      <vt:lpstr>TẠO BẢNG VÀ NHẬP DỮ LIỆU</vt:lpstr>
      <vt:lpstr>PowerPoint Presentation</vt:lpstr>
      <vt:lpstr>PowerPoint Presentation</vt:lpstr>
      <vt:lpstr>PowerPoint Presentation</vt:lpstr>
      <vt:lpstr>TRUY VẤN DỮ LIỆU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CAO HOÀNG KHÁNH BĂNG</dc:creator>
  <cp:lastModifiedBy>CAO HOÀNG KHÁNH BĂNG</cp:lastModifiedBy>
  <cp:revision>13</cp:revision>
  <dcterms:created xsi:type="dcterms:W3CDTF">2023-03-13T12:38:56Z</dcterms:created>
  <dcterms:modified xsi:type="dcterms:W3CDTF">2023-05-24T10:57:43Z</dcterms:modified>
</cp:coreProperties>
</file>